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43" d="100"/>
          <a:sy n="4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06D73-2F78-46DE-BC8C-C9FE08B0AADB}" type="datetimeFigureOut">
              <a:rPr lang="en-US" smtClean="0"/>
              <a:t>7/4/2009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BB31A-B3B7-48DD-9AA9-9576829B7B6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BB31A-B3B7-48DD-9AA9-9576829B7B65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BB31A-B3B7-48DD-9AA9-9576829B7B65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BB31A-B3B7-48DD-9AA9-9576829B7B65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BB31A-B3B7-48DD-9AA9-9576829B7B65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BB31A-B3B7-48DD-9AA9-9576829B7B65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BB31A-B3B7-48DD-9AA9-9576829B7B65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BB31A-B3B7-48DD-9AA9-9576829B7B65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100000">
              <a:srgbClr val="0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E4463-D3B9-DA4D-8A83-7371AD1A3884}" type="datetimeFigureOut">
              <a:rPr lang="en-US" smtClean="0"/>
              <a:pPr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34F6B-9C20-184C-B35E-19B7225F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k.wrs.yahoo.com/_ylt=A0WTf2vMBk9K4nQBW0ZNBQx.;_ylu=X3oDMTBpdnJhMHUzBHBvcwMxBHNlYwNzcgR2dGlkAw--/SIG=1fjrevivk/EXP=1246779468/**http%3A/uk.images.search.yahoo.com/images/view%3Fback=http%253A%252F%252Fuk.images.search.yahoo.com%252Fsearch%252Fimages%253Fp%253Dlaw%2526ei%253DUTF-8%2526fr%253Dyfp-t-501%26w=200%26h=300%26imgurl=lawyersinlaw.info%252Fdatas%252Fimg%252Fthumb1.jpg%26rurl=http%253A%252F%252Fumash.net%252Fsearch.php%253Fq%253DLAW%2526s%253D%2526all%253D1%26size=94k%26name=thumb1%2Bjpg%26p=law%26oid=4dcedc693b471b88%26fr2=%26no=1%26tt=10624773%26sigr=11aivktul%26sigi=116l6f5h9%26sigb=12bv6jsi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constitution.net/article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uk.wrs.yahoo.com/_ylt=A0WTf2gGB09KjVoBBnVNBQx.;_ylu=X3oDMTBpdnJhMHUzBHBvcwMxBHNlYwNzcgR2dGlkAw--/SIG=1fb04pu54/EXP=1246779526/**http%3A/uk.images.search.yahoo.com/images/view%3Fback=http%253A%252F%252Fuk.images.search.yahoo.com%252Fsearch%252Fimages%253Fp%253Dconstitution%2526ei%253Dutf-8%2526fr%253Dyfp-t-501%26w=172%26h=193%26imgurl=www.uvm.edu%252F%257Econstitu%252FConstitutionFlag.jpg%26rurl=http%253A%252F%252Fwww.uvm.edu%252F%257Econstitu%26size=6k%26name=ConstitutionFlag...%26p=constitution%26oid=cdcafa69a05fcb54%26fr2=%26no=1%26tt=920942%26sigr=10sbqklup%26sigi=11ae3336k%26sigb=12koghvhr" TargetMode="External"/><Relationship Id="rId4" Type="http://schemas.openxmlformats.org/officeDocument/2006/relationships/hyperlink" Target="http://www.usconstitution.net/const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tical.org/co-globalize/BillOfRigh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uk.wrs.yahoo.com/_ylt=A0WTf2s8B09K23QB.j9NBQx.;_ylu=X3oDMTBqdDQ1MzhvBHBvcwMyOQRzZWMDc3IEdnRpZAM-/SIG=1ilhto2cq/EXP=1246779580/**http%3A/uk.images.search.yahoo.com/images/view%3Fback=http%253A%252F%252Fuk.images.search.yahoo.com%252Fsearch%252Fimages%253Fp%253Dbill%252Bof%252Brights%2526b%253D21%2526ni%253D20%2526ei%253Dutf-8%2526pstart%253D1%2526fr%253Dyfp-t-501%26w=140%26h=93%26imgurl=www.populistamerica.com%252Fimages%252Fbill-of-rights-web.jpg%26rurl=http%253A%252F%252Fwww.populistamerica.com%252Fnewsletter_12_07_06%26size=8k%26name=bill%2Bof%2Brights%2Bw...%26p=bill%2Bof%2Brights%26oid=07aee6df5d714f38%26fr2=%26no=29%26tt=107449%26b=21%26ni=20%26sigr=11isnqtcf%26sigi=11l3uo8ki%26sigb=13a41omm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courts.gov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uk.wrs.yahoo.com/_ylt=A0WTf2qnB09KTQYBwldNBQx.;_ylu=X3oDMTBqN29sN2NkBHBvcwM0MwRzZWMDc3IEdnRpZAM-/SIG=1mc28ppfa/EXP=1246779687/**http%3A/uk.images.search.yahoo.com/images/view%3Fback=http%253A%252F%252Fuk.images.search.yahoo.com%252Fsearch%252Fimages%253Fp%253Dus%252Bsupreme%252Bcourt%2526js%253D1%2526b%253D41%2526ni%253D20%2526merge%253D2%2526ei%253DUTF-8%2526y%253DSearch%2526pstart%253D1%2526fr%253Dyfp-t-501%26w=194%26h=151%26imgurl=www2.rnw.nl%252Fassets%252Fimages%252FUS-supreme-court.jpg%26rurl=http%253A%252F%252Fwww2.rnw.nl%252Frnw%252Fen%252Fcurrentaffairs%252Fregion%252Fnorthamerica%252Fusa040310.html%253Fview%253DStandard%26size=14k%26name=US%2Bsupreme%2Bcourt...%26p=us%2Bsupreme%2Bcourt%26oid=142485aea708d672%26fr2=%26no=43%26tt=28526%26b=41%26ni=20%26m=2%26sigr=12pn4qkfr%26sigi=11e2h4128%26sigb=142jhj0q1" TargetMode="External"/><Relationship Id="rId4" Type="http://schemas.openxmlformats.org/officeDocument/2006/relationships/hyperlink" Target="http://www.ncsconline.org/D_kis/info_court_web_sites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yahoo.com/watch/447666/249784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remecourtus.gov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3TVkeRUvX_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Chapter 1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Legal Framework Affecting Public Schools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-643431"/>
            <a:ext cx="9144000" cy="128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2849" rIns="0" bIns="4284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  </a:t>
            </a:r>
            <a:r>
              <a:rPr kumimoji="0" lang="en-US" sz="7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</a:t>
            </a:r>
          </a:p>
        </p:txBody>
      </p:sp>
      <p:pic>
        <p:nvPicPr>
          <p:cNvPr id="15362" name="Picture 2" descr="http://thm-a01.yimg.com/image/4dcedc693b471b8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1352107"/>
            <a:ext cx="1676400" cy="2534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Development of the U.S.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hlinkClick r:id="rId3"/>
              </a:rPr>
              <a:t>The Articles of Confederation were established in 1781 to help govern the U.S.A.</a:t>
            </a:r>
            <a:endParaRPr lang="en-US" dirty="0" smtClean="0"/>
          </a:p>
          <a:p>
            <a:r>
              <a:rPr lang="en-US" dirty="0" smtClean="0"/>
              <a:t>These Articles guaranteed each state’s sovereignty and independence.</a:t>
            </a:r>
          </a:p>
          <a:p>
            <a:r>
              <a:rPr lang="en-US" dirty="0" smtClean="0"/>
              <a:t>In 1783, after the Revolutionary War, each state began to act similarly to an independent country-running it’s own affairs with little concern for the Republic.</a:t>
            </a:r>
          </a:p>
          <a:p>
            <a:r>
              <a:rPr lang="en-US" dirty="0" smtClean="0"/>
              <a:t>The Constitution was ratified 3 months after it was signed. (Signing: Sept. 17, 1787, Ratification: From Dec. 7, 1878 to June 21, 1788)</a:t>
            </a:r>
          </a:p>
          <a:p>
            <a:r>
              <a:rPr lang="en-US" dirty="0" smtClean="0">
                <a:hlinkClick r:id="rId4"/>
              </a:rPr>
              <a:t>The Constitution adhered to the principle of separation of powers by making 3 separate branches of government-the legislative, judicial, and executive.</a:t>
            </a:r>
            <a:endParaRPr lang="en-US" dirty="0" smtClean="0"/>
          </a:p>
          <a:p>
            <a:r>
              <a:rPr lang="en-US" dirty="0" smtClean="0"/>
              <a:t>Additionally, powers are distributed between a central government, the states, and provinces.  Articles VI, however, makes the national government supreme so states are obligated to enforce the U.S. Constitution, federal statutes, and treaties.</a:t>
            </a:r>
          </a:p>
          <a:p>
            <a:endParaRPr lang="en-US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-620348"/>
            <a:ext cx="9144000" cy="124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2849" rIns="0" bIns="4284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  </a:t>
            </a:r>
            <a:r>
              <a:rPr kumimoji="0" lang="en-US" sz="7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</a:t>
            </a:r>
          </a:p>
        </p:txBody>
      </p:sp>
      <p:pic>
        <p:nvPicPr>
          <p:cNvPr id="12290" name="Picture 2" descr="http://thm-a01.yimg.com/image/cdcafa69a05fcb5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9525" y="5181600"/>
            <a:ext cx="1057275" cy="153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3"/>
              </a:rPr>
              <a:t>The Bill of Rights represents the primary source of individual rights and freedoms.  The first 10 amendments to the Constitution are viewed as fundamental liberties of free people.</a:t>
            </a:r>
            <a:endParaRPr lang="en-US" dirty="0" smtClean="0"/>
          </a:p>
          <a:p>
            <a:r>
              <a:rPr lang="en-US" dirty="0" smtClean="0"/>
              <a:t>For example, the government can not pass laws prohibiting the freedom of speech.</a:t>
            </a:r>
          </a:p>
          <a:p>
            <a:r>
              <a:rPr lang="en-US" dirty="0" smtClean="0"/>
              <a:t>Others include the freedom of press, assembly, and religion.  </a:t>
            </a:r>
          </a:p>
          <a:p>
            <a:r>
              <a:rPr lang="en-US" dirty="0" smtClean="0"/>
              <a:t>Public schools belong to the state so they too must abide to the Bill of Rights when dealing with students and school personnel.</a:t>
            </a:r>
            <a:endParaRPr lang="en-US" dirty="0"/>
          </a:p>
        </p:txBody>
      </p:sp>
      <p:pic>
        <p:nvPicPr>
          <p:cNvPr id="10242" name="Picture 2" descr="http://thm-a01.yimg.com/image/07aee6df5d714f3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272884"/>
            <a:ext cx="1724025" cy="1144754"/>
          </a:xfrm>
          <a:prstGeom prst="rect">
            <a:avLst/>
          </a:prstGeom>
          <a:noFill/>
        </p:spPr>
      </p:pic>
      <p:pic>
        <p:nvPicPr>
          <p:cNvPr id="5" name="Picture 2" descr="http://thm-a01.yimg.com/image/07aee6df5d714f3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272884"/>
            <a:ext cx="1724025" cy="1144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System of Courts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2 types of courts are federal and state.  </a:t>
            </a:r>
          </a:p>
          <a:p>
            <a:r>
              <a:rPr lang="en-US" dirty="0" smtClean="0">
                <a:hlinkClick r:id="rId3"/>
              </a:rPr>
              <a:t>Federal courts include district courts, appellate courts, and the Supreme Court.</a:t>
            </a:r>
            <a:endParaRPr lang="en-US" dirty="0" smtClean="0"/>
          </a:p>
          <a:p>
            <a:r>
              <a:rPr lang="en-US" dirty="0" smtClean="0"/>
              <a:t>At least one federal court is found in each state with a total of 95 in the U.S.</a:t>
            </a:r>
          </a:p>
          <a:p>
            <a:r>
              <a:rPr lang="en-US" dirty="0" smtClean="0"/>
              <a:t>There are 13 federal circuit courts with Nebraska belonging to the 8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4"/>
              </a:rPr>
              <a:t>State courts are where most educational cases take place because they do not involve federal questions.  </a:t>
            </a:r>
            <a:endParaRPr lang="en-US" dirty="0" smtClean="0"/>
          </a:p>
          <a:p>
            <a:r>
              <a:rPr lang="en-US" dirty="0" smtClean="0"/>
              <a:t>State courts are split into courts of general jurisdiction, court of special jurisdiction, courts of limited jurisdiction, and appellate courts.</a:t>
            </a:r>
          </a:p>
          <a:p>
            <a:endParaRPr lang="en-US" dirty="0"/>
          </a:p>
        </p:txBody>
      </p:sp>
      <p:pic>
        <p:nvPicPr>
          <p:cNvPr id="8194" name="Picture 2" descr="http://thm-a03.yimg.com/image/142485aea708d672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482600"/>
            <a:ext cx="1190625" cy="92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Court Video (8 min)</a:t>
            </a:r>
            <a:endParaRPr lang="en-US" dirty="0"/>
          </a:p>
        </p:txBody>
      </p:sp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1417637"/>
            <a:ext cx="6477000" cy="4948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Supreme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3"/>
              </a:rPr>
              <a:t>The Supreme Court is the highest court in the land and there is no appeal beyond the decision of this court.  The only way a decision can be overturned is by an amendment to the constitution.</a:t>
            </a:r>
            <a:endParaRPr lang="en-US" dirty="0" smtClean="0"/>
          </a:p>
          <a:p>
            <a:r>
              <a:rPr lang="en-US" dirty="0" smtClean="0"/>
              <a:t>Cases can reach the Supreme Court only based on appeal (by right) or writ of certiorari (by granting from the Supreme Court).</a:t>
            </a:r>
          </a:p>
          <a:p>
            <a:r>
              <a:rPr lang="en-US" dirty="0" smtClean="0"/>
              <a:t>There are 9 members on the Supreme Court, including a Chief Justice, who are all appointed to life terms.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Supreme Court Video (3 min)</a:t>
            </a:r>
            <a:endParaRPr lang="en-US" dirty="0"/>
          </a:p>
        </p:txBody>
      </p:sp>
      <p:pic>
        <p:nvPicPr>
          <p:cNvPr id="6" name="Picture 5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213298"/>
            <a:ext cx="7612654" cy="5644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673</TotalTime>
  <Words>464</Words>
  <Application>Microsoft Office PowerPoint</Application>
  <PresentationFormat>On-screen Show (4:3)</PresentationFormat>
  <Paragraphs>36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Chapter 1 </vt:lpstr>
      <vt:lpstr>Historical Development of the U.S. Constitution</vt:lpstr>
      <vt:lpstr>Bill of Rights</vt:lpstr>
      <vt:lpstr>U.S. System of Courts</vt:lpstr>
      <vt:lpstr>Federal Court Video (8 min)</vt:lpstr>
      <vt:lpstr>The Supreme Court</vt:lpstr>
      <vt:lpstr>Supreme Court Video (3 min)</vt:lpstr>
    </vt:vector>
  </TitlesOfParts>
  <Company>Cambridge Public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</dc:title>
  <dc:creator>Josh Graves</dc:creator>
  <cp:lastModifiedBy>jshearer</cp:lastModifiedBy>
  <cp:revision>2</cp:revision>
  <dcterms:created xsi:type="dcterms:W3CDTF">2009-07-03T02:48:46Z</dcterms:created>
  <dcterms:modified xsi:type="dcterms:W3CDTF">2009-07-04T07:40:56Z</dcterms:modified>
</cp:coreProperties>
</file>